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59" r:id="rId7"/>
    <p:sldId id="261" r:id="rId8"/>
    <p:sldId id="266"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256D-9E75-4EB0-BEB9-5774C0193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822C-2A9B-40B7-9C03-E34515789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B5593-2AF2-4DAD-9476-D73E5B17D6E1}"/>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702B5445-2FEE-4F13-8F50-30F80E7EE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E2C3B-6EDC-45D2-BBE0-E08D20689C6E}"/>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237693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19F9-D3C9-43CD-9529-218AEF0959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5D995-374C-449F-9EA1-5F838B6CDC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716E8-E9ED-43EF-AA2A-035EDAEF1476}"/>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8A745DB9-154C-4EA6-A3E5-214B60FDA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4E7BE-9471-44D2-8A1A-5AC3C8EAE75A}"/>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378453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D5CE7-F49B-453F-949F-66365617F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4174F7-63B3-414C-8000-33787B7169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F6AC0-304D-47FE-883B-4B6C4CE5155E}"/>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15418DAD-F3BC-469F-9814-D7861A139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5910E-D760-4292-9429-ACB212DA995F}"/>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371989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1A3D-EC98-4F3F-8F90-2001C18BD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66406-AFD9-4A7A-8176-6B7A922676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684F4-8073-4D63-B397-8B7B8BAAF78D}"/>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21455AC4-8FAA-42C4-849F-DAA150B57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A99A6-D703-471C-8CFC-271C64ABCC10}"/>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145961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215D-8D12-45D0-8139-1A93FB08B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B4355-CE7E-4616-A4C6-AC672C228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578B09-3EBD-471F-939E-670ED1B65A8F}"/>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67C46239-24E5-4AE3-95DA-DDA0A8C36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856B1-812C-4059-AD55-622347F64669}"/>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248306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00FB-1B8E-44B3-A972-C5B8AC43F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8969C-9B6A-4C7F-9FB8-B33665AA2B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0D79FE-5274-448E-AA40-72B5601D02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8D68ED-57FD-46E1-91A2-E7BFF7E32CBD}"/>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6" name="Footer Placeholder 5">
            <a:extLst>
              <a:ext uri="{FF2B5EF4-FFF2-40B4-BE49-F238E27FC236}">
                <a16:creationId xmlns:a16="http://schemas.microsoft.com/office/drawing/2014/main" id="{EC0CD631-91CB-463B-A1DB-BD01EC5AA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B38621-C682-4330-8071-D3BA8C6E29FB}"/>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20632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5DEE-1815-407B-8E9D-A3487A0B06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405450-4DE7-4985-BFC5-41275FACF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4D05BA-72AC-41A1-ACD8-D3C3A2E28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FDBC8-D016-4AFA-A214-B47226CA4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846EDE-ACAB-41CA-92CA-68E430CE86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8116C-CC9A-44C2-9204-675E1F666CB5}"/>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8" name="Footer Placeholder 7">
            <a:extLst>
              <a:ext uri="{FF2B5EF4-FFF2-40B4-BE49-F238E27FC236}">
                <a16:creationId xmlns:a16="http://schemas.microsoft.com/office/drawing/2014/main" id="{AA5A0C74-053C-481D-9B69-F2A0EC7B2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430046-62C7-464F-BEAA-426DC6EE9DF2}"/>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116607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C3A8-AFF4-4934-BF49-5F350B8C6C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4D279-C126-4488-8CCB-0AB9FBC40A3A}"/>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4" name="Footer Placeholder 3">
            <a:extLst>
              <a:ext uri="{FF2B5EF4-FFF2-40B4-BE49-F238E27FC236}">
                <a16:creationId xmlns:a16="http://schemas.microsoft.com/office/drawing/2014/main" id="{28616224-41B0-4A54-90D7-DAF14D2175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0285E-F066-439C-8478-F11AA9C62270}"/>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421879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F9983-BF64-4568-B3BA-6D74A7E7A377}"/>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3" name="Footer Placeholder 2">
            <a:extLst>
              <a:ext uri="{FF2B5EF4-FFF2-40B4-BE49-F238E27FC236}">
                <a16:creationId xmlns:a16="http://schemas.microsoft.com/office/drawing/2014/main" id="{A391002E-374E-43E5-83C6-DF4E59FDCB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6CD17-4FE5-4527-8E3D-A8F5AA19E417}"/>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37332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B4F0-6F67-40B4-90AE-9CD5D9B1C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07065-DAAF-4E55-9A2E-A79E41499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15577F-CA09-45F0-B27F-DDB3BC7B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53341E-E892-482A-B1D3-F258F7F05C5B}"/>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6" name="Footer Placeholder 5">
            <a:extLst>
              <a:ext uri="{FF2B5EF4-FFF2-40B4-BE49-F238E27FC236}">
                <a16:creationId xmlns:a16="http://schemas.microsoft.com/office/drawing/2014/main" id="{0FFBD33D-23A6-45BF-AFEB-F6C7B50D4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ED609-B0C7-4BD1-B638-F7A6FDCC33A9}"/>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300538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49E9-41F9-4132-B251-4C6ED9E6D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9B1B81-D886-47EE-8DEC-4DD9DC1B6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9BCFD-8F96-45AF-B898-933CAB845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9B2697-56E4-4592-BD00-87F9AB9341E1}"/>
              </a:ext>
            </a:extLst>
          </p:cNvPr>
          <p:cNvSpPr>
            <a:spLocks noGrp="1"/>
          </p:cNvSpPr>
          <p:nvPr>
            <p:ph type="dt" sz="half" idx="10"/>
          </p:nvPr>
        </p:nvSpPr>
        <p:spPr/>
        <p:txBody>
          <a:bodyPr/>
          <a:lstStyle/>
          <a:p>
            <a:fld id="{F480023F-4305-4CE4-BF24-5B1FF8EB6155}" type="datetimeFigureOut">
              <a:rPr lang="en-US" smtClean="0"/>
              <a:t>12/2/2018</a:t>
            </a:fld>
            <a:endParaRPr lang="en-US"/>
          </a:p>
        </p:txBody>
      </p:sp>
      <p:sp>
        <p:nvSpPr>
          <p:cNvPr id="6" name="Footer Placeholder 5">
            <a:extLst>
              <a:ext uri="{FF2B5EF4-FFF2-40B4-BE49-F238E27FC236}">
                <a16:creationId xmlns:a16="http://schemas.microsoft.com/office/drawing/2014/main" id="{22FB1FD9-B8CB-48EC-AEC4-029E63E9D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170AC-2BFB-41BC-B728-A672AED900B6}"/>
              </a:ext>
            </a:extLst>
          </p:cNvPr>
          <p:cNvSpPr>
            <a:spLocks noGrp="1"/>
          </p:cNvSpPr>
          <p:nvPr>
            <p:ph type="sldNum" sz="quarter" idx="12"/>
          </p:nvPr>
        </p:nvSpPr>
        <p:spPr/>
        <p:txBody>
          <a:bodyPr/>
          <a:lstStyle/>
          <a:p>
            <a:fld id="{B2762FD4-E896-477E-BD69-DD94D1246A2F}" type="slidenum">
              <a:rPr lang="en-US" smtClean="0"/>
              <a:t>‹#›</a:t>
            </a:fld>
            <a:endParaRPr lang="en-US"/>
          </a:p>
        </p:txBody>
      </p:sp>
    </p:spTree>
    <p:extLst>
      <p:ext uri="{BB962C8B-B14F-4D97-AF65-F5344CB8AC3E}">
        <p14:creationId xmlns:p14="http://schemas.microsoft.com/office/powerpoint/2010/main" val="255724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8D71C-6719-42AA-84BE-7485C77D4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B9A4F8-6987-451C-A23D-93C9CB783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49841-7214-4F9D-80A4-12589B5D5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0023F-4305-4CE4-BF24-5B1FF8EB6155}" type="datetimeFigureOut">
              <a:rPr lang="en-US" smtClean="0"/>
              <a:t>12/2/2018</a:t>
            </a:fld>
            <a:endParaRPr lang="en-US"/>
          </a:p>
        </p:txBody>
      </p:sp>
      <p:sp>
        <p:nvSpPr>
          <p:cNvPr id="5" name="Footer Placeholder 4">
            <a:extLst>
              <a:ext uri="{FF2B5EF4-FFF2-40B4-BE49-F238E27FC236}">
                <a16:creationId xmlns:a16="http://schemas.microsoft.com/office/drawing/2014/main" id="{F927AF52-7ECB-434F-B6A0-8F56D8EDF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84B8EC-D8E4-4054-89B1-6FE14AF30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62FD4-E896-477E-BD69-DD94D1246A2F}" type="slidenum">
              <a:rPr lang="en-US" smtClean="0"/>
              <a:t>‹#›</a:t>
            </a:fld>
            <a:endParaRPr lang="en-US"/>
          </a:p>
        </p:txBody>
      </p:sp>
    </p:spTree>
    <p:extLst>
      <p:ext uri="{BB962C8B-B14F-4D97-AF65-F5344CB8AC3E}">
        <p14:creationId xmlns:p14="http://schemas.microsoft.com/office/powerpoint/2010/main" val="38086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Kwilband@yahoo.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2EC-C456-4C9F-9803-238F8E5FAFD7}"/>
              </a:ext>
            </a:extLst>
          </p:cNvPr>
          <p:cNvSpPr>
            <a:spLocks noGrp="1"/>
          </p:cNvSpPr>
          <p:nvPr>
            <p:ph type="ctrTitle"/>
          </p:nvPr>
        </p:nvSpPr>
        <p:spPr/>
        <p:txBody>
          <a:bodyPr/>
          <a:lstStyle/>
          <a:p>
            <a:r>
              <a:rPr lang="en-US" dirty="0" err="1"/>
              <a:t>Innerarity</a:t>
            </a:r>
            <a:r>
              <a:rPr lang="en-US" dirty="0"/>
              <a:t> Island Gate System</a:t>
            </a:r>
          </a:p>
        </p:txBody>
      </p:sp>
      <p:sp>
        <p:nvSpPr>
          <p:cNvPr id="3" name="Subtitle 2">
            <a:extLst>
              <a:ext uri="{FF2B5EF4-FFF2-40B4-BE49-F238E27FC236}">
                <a16:creationId xmlns:a16="http://schemas.microsoft.com/office/drawing/2014/main" id="{DF264094-E3F6-4050-B0AA-48AFB97C19A5}"/>
              </a:ext>
            </a:extLst>
          </p:cNvPr>
          <p:cNvSpPr>
            <a:spLocks noGrp="1"/>
          </p:cNvSpPr>
          <p:nvPr>
            <p:ph type="subTitle" idx="1"/>
          </p:nvPr>
        </p:nvSpPr>
        <p:spPr/>
        <p:txBody>
          <a:bodyPr/>
          <a:lstStyle/>
          <a:p>
            <a:r>
              <a:rPr lang="en-US" dirty="0"/>
              <a:t>December 2018</a:t>
            </a:r>
          </a:p>
        </p:txBody>
      </p:sp>
    </p:spTree>
    <p:extLst>
      <p:ext uri="{BB962C8B-B14F-4D97-AF65-F5344CB8AC3E}">
        <p14:creationId xmlns:p14="http://schemas.microsoft.com/office/powerpoint/2010/main" val="207414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EFF3316-3762-4566-93E4-E8DE233591D1}"/>
              </a:ext>
            </a:extLst>
          </p:cNvPr>
          <p:cNvSpPr>
            <a:spLocks noGrp="1"/>
          </p:cNvSpPr>
          <p:nvPr>
            <p:ph idx="1"/>
          </p:nvPr>
        </p:nvSpPr>
        <p:spPr>
          <a:xfrm>
            <a:off x="1805354" y="1911044"/>
            <a:ext cx="8581292" cy="4351338"/>
          </a:xfrm>
        </p:spPr>
        <p:txBody>
          <a:bodyPr>
            <a:normAutofit/>
          </a:bodyPr>
          <a:lstStyle/>
          <a:p>
            <a:pPr marL="0" indent="0" algn="ctr">
              <a:buNone/>
            </a:pPr>
            <a:r>
              <a:rPr lang="en-US" sz="4000" dirty="0"/>
              <a:t>Questions?</a:t>
            </a:r>
          </a:p>
          <a:p>
            <a:pPr marL="0" indent="0">
              <a:buNone/>
            </a:pPr>
            <a:endParaRPr lang="en-US" sz="40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lgn="ctr">
              <a:buNone/>
            </a:pPr>
            <a:r>
              <a:rPr lang="en-US" sz="1800" dirty="0"/>
              <a:t>Additional Information on www.innerarityisland.org</a:t>
            </a:r>
          </a:p>
        </p:txBody>
      </p:sp>
    </p:spTree>
    <p:extLst>
      <p:ext uri="{BB962C8B-B14F-4D97-AF65-F5344CB8AC3E}">
        <p14:creationId xmlns:p14="http://schemas.microsoft.com/office/powerpoint/2010/main" val="49887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Gate Info </a:t>
            </a:r>
            <a:br>
              <a:rPr lang="en-US" sz="2600" dirty="0">
                <a:solidFill>
                  <a:srgbClr val="FFFFFF"/>
                </a:solidFill>
              </a:rPr>
            </a:br>
            <a:r>
              <a:rPr lang="en-US" sz="2600" dirty="0">
                <a:solidFill>
                  <a:srgbClr val="FFFFFF"/>
                </a:solidFill>
              </a:rPr>
              <a:t>&amp;</a:t>
            </a:r>
            <a:br>
              <a:rPr lang="en-US" sz="2600" dirty="0">
                <a:solidFill>
                  <a:srgbClr val="FFFFFF"/>
                </a:solidFill>
              </a:rPr>
            </a:br>
            <a:r>
              <a:rPr lang="en-US" sz="2600" dirty="0">
                <a:solidFill>
                  <a:srgbClr val="FFFFFF"/>
                </a:solidFill>
              </a:rPr>
              <a:t>Updates</a:t>
            </a:r>
          </a:p>
        </p:txBody>
      </p:sp>
      <p:sp>
        <p:nvSpPr>
          <p:cNvPr id="4" name="Rectangle 3">
            <a:extLst>
              <a:ext uri="{FF2B5EF4-FFF2-40B4-BE49-F238E27FC236}">
                <a16:creationId xmlns:a16="http://schemas.microsoft.com/office/drawing/2014/main" id="{9CE970B1-FD96-4F8C-8E35-3D04D346566E}"/>
              </a:ext>
            </a:extLst>
          </p:cNvPr>
          <p:cNvSpPr/>
          <p:nvPr/>
        </p:nvSpPr>
        <p:spPr>
          <a:xfrm>
            <a:off x="3664893" y="1081860"/>
            <a:ext cx="8144088" cy="3785652"/>
          </a:xfrm>
          <a:prstGeom prst="rect">
            <a:avLst/>
          </a:prstGeom>
        </p:spPr>
        <p:txBody>
          <a:bodyPr wrap="square">
            <a:spAutoFit/>
          </a:bodyPr>
          <a:lstStyle/>
          <a:p>
            <a:endParaRPr lang="en-US" sz="2000" dirty="0"/>
          </a:p>
          <a:p>
            <a:r>
              <a:rPr lang="en-US" sz="2000" dirty="0">
                <a:solidFill>
                  <a:srgbClr val="FF0000"/>
                </a:solidFill>
              </a:rPr>
              <a:t>Common Questions…….</a:t>
            </a:r>
          </a:p>
          <a:p>
            <a:pPr marL="285750" indent="-285750">
              <a:buFont typeface="Arial" panose="020B0604020202020204" pitchFamily="34" charset="0"/>
              <a:buChar char="•"/>
            </a:pPr>
            <a:r>
              <a:rPr lang="en-US" sz="2000" b="1" dirty="0"/>
              <a:t>Gate codes </a:t>
            </a:r>
            <a:r>
              <a:rPr lang="en-US" sz="2000" dirty="0"/>
              <a:t>- all the original resident 4 digit access codes will work.</a:t>
            </a:r>
          </a:p>
          <a:p>
            <a:pPr marL="742950" lvl="1" indent="-285750">
              <a:buFont typeface="Arial" panose="020B0604020202020204" pitchFamily="34" charset="0"/>
              <a:buChar char="•"/>
            </a:pPr>
            <a:r>
              <a:rPr lang="en-US" sz="2000" dirty="0"/>
              <a:t>Code can be changed if desired</a:t>
            </a:r>
          </a:p>
          <a:p>
            <a:pPr marL="285750" indent="-285750">
              <a:lnSpc>
                <a:spcPct val="150000"/>
              </a:lnSpc>
              <a:buFont typeface="Arial" panose="020B0604020202020204" pitchFamily="34" charset="0"/>
              <a:buChar char="•"/>
            </a:pPr>
            <a:r>
              <a:rPr lang="en-US" sz="2000" b="1" dirty="0"/>
              <a:t>Key Fobs </a:t>
            </a:r>
            <a:r>
              <a:rPr lang="en-US" sz="2000" dirty="0"/>
              <a:t>will still work (until 1/15/2019)</a:t>
            </a:r>
          </a:p>
          <a:p>
            <a:pPr marL="285750" indent="-285750">
              <a:buFont typeface="Arial" panose="020B0604020202020204" pitchFamily="34" charset="0"/>
              <a:buChar char="•"/>
            </a:pPr>
            <a:r>
              <a:rPr lang="en-US" sz="2000" dirty="0"/>
              <a:t>Is the new pedestal keypad box new?  (looks the same but is completely new, rewired/grounded and using updated technology)</a:t>
            </a:r>
          </a:p>
          <a:p>
            <a:pPr marL="285750" indent="-285750">
              <a:lnSpc>
                <a:spcPct val="150000"/>
              </a:lnSpc>
              <a:buFont typeface="Arial" panose="020B0604020202020204" pitchFamily="34" charset="0"/>
              <a:buChar char="•"/>
            </a:pPr>
            <a:r>
              <a:rPr lang="en-US" sz="2000" b="1" dirty="0"/>
              <a:t>RFID Stickers </a:t>
            </a:r>
            <a:r>
              <a:rPr lang="en-US" sz="2000" dirty="0"/>
              <a:t>are in </a:t>
            </a:r>
            <a:r>
              <a:rPr lang="en-US" sz="2000" u="sng" dirty="0"/>
              <a:t>Beta Test </a:t>
            </a:r>
            <a:r>
              <a:rPr lang="en-US" sz="2000" dirty="0"/>
              <a:t>phase this month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863703BD-9492-4D0D-B73B-39624C232DB2}"/>
              </a:ext>
            </a:extLst>
          </p:cNvPr>
          <p:cNvPicPr>
            <a:picLocks noChangeAspect="1"/>
          </p:cNvPicPr>
          <p:nvPr/>
        </p:nvPicPr>
        <p:blipFill>
          <a:blip r:embed="rId2"/>
          <a:stretch>
            <a:fillRect/>
          </a:stretch>
        </p:blipFill>
        <p:spPr>
          <a:xfrm>
            <a:off x="8389469" y="3969965"/>
            <a:ext cx="2426311" cy="2560532"/>
          </a:xfrm>
          <a:prstGeom prst="rect">
            <a:avLst/>
          </a:prstGeom>
          <a:effectLst>
            <a:outerShdw blurRad="50800" dist="38100" dir="10800000" algn="r" rotWithShape="0">
              <a:prstClr val="black">
                <a:alpha val="40000"/>
              </a:prstClr>
            </a:outerShdw>
          </a:effectLst>
        </p:spPr>
      </p:pic>
      <p:pic>
        <p:nvPicPr>
          <p:cNvPr id="7" name="Picture 6">
            <a:extLst>
              <a:ext uri="{FF2B5EF4-FFF2-40B4-BE49-F238E27FC236}">
                <a16:creationId xmlns:a16="http://schemas.microsoft.com/office/drawing/2014/main" id="{A76C7F21-953D-4487-B15F-9C027CD43C0B}"/>
              </a:ext>
            </a:extLst>
          </p:cNvPr>
          <p:cNvPicPr>
            <a:picLocks noChangeAspect="1"/>
          </p:cNvPicPr>
          <p:nvPr/>
        </p:nvPicPr>
        <p:blipFill>
          <a:blip r:embed="rId3"/>
          <a:stretch>
            <a:fillRect/>
          </a:stretch>
        </p:blipFill>
        <p:spPr>
          <a:xfrm>
            <a:off x="3337900" y="4409793"/>
            <a:ext cx="2895848" cy="1921869"/>
          </a:xfrm>
          <a:prstGeom prst="rect">
            <a:avLst/>
          </a:prstGeom>
          <a:effectLst>
            <a:outerShdw blurRad="50800" dist="38100" dir="10800000" algn="r" rotWithShape="0">
              <a:prstClr val="black">
                <a:alpha val="40000"/>
              </a:prstClr>
            </a:outerShdw>
          </a:effectLst>
        </p:spPr>
      </p:pic>
      <p:cxnSp>
        <p:nvCxnSpPr>
          <p:cNvPr id="9" name="Straight Arrow Connector 8">
            <a:extLst>
              <a:ext uri="{FF2B5EF4-FFF2-40B4-BE49-F238E27FC236}">
                <a16:creationId xmlns:a16="http://schemas.microsoft.com/office/drawing/2014/main" id="{5F63DD8E-BD3A-4703-AD20-7DB2EC28C547}"/>
              </a:ext>
            </a:extLst>
          </p:cNvPr>
          <p:cNvCxnSpPr/>
          <p:nvPr/>
        </p:nvCxnSpPr>
        <p:spPr>
          <a:xfrm flipV="1">
            <a:off x="6383215" y="4730262"/>
            <a:ext cx="1793631" cy="5539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4C20A5-D79F-4BA0-AA88-33CFBFF11F66}"/>
              </a:ext>
            </a:extLst>
          </p:cNvPr>
          <p:cNvSpPr txBox="1"/>
          <p:nvPr/>
        </p:nvSpPr>
        <p:spPr>
          <a:xfrm rot="20525168">
            <a:off x="6373823" y="4650008"/>
            <a:ext cx="1338764" cy="369332"/>
          </a:xfrm>
          <a:prstGeom prst="rect">
            <a:avLst/>
          </a:prstGeom>
          <a:noFill/>
        </p:spPr>
        <p:txBody>
          <a:bodyPr wrap="none" rtlCol="0">
            <a:spAutoFit/>
          </a:bodyPr>
          <a:lstStyle/>
          <a:p>
            <a:r>
              <a:rPr lang="en-US" dirty="0"/>
              <a:t>New ground</a:t>
            </a:r>
          </a:p>
        </p:txBody>
      </p:sp>
      <p:sp>
        <p:nvSpPr>
          <p:cNvPr id="11" name="TextBox 10">
            <a:extLst>
              <a:ext uri="{FF2B5EF4-FFF2-40B4-BE49-F238E27FC236}">
                <a16:creationId xmlns:a16="http://schemas.microsoft.com/office/drawing/2014/main" id="{3FC8E6AF-CF3C-4FDF-9152-9EC5760AF403}"/>
              </a:ext>
            </a:extLst>
          </p:cNvPr>
          <p:cNvSpPr txBox="1"/>
          <p:nvPr/>
        </p:nvSpPr>
        <p:spPr>
          <a:xfrm rot="20548614">
            <a:off x="6560643" y="5065565"/>
            <a:ext cx="1372492" cy="369332"/>
          </a:xfrm>
          <a:prstGeom prst="rect">
            <a:avLst/>
          </a:prstGeom>
          <a:noFill/>
        </p:spPr>
        <p:txBody>
          <a:bodyPr wrap="none" rtlCol="0">
            <a:spAutoFit/>
          </a:bodyPr>
          <a:lstStyle/>
          <a:p>
            <a:r>
              <a:rPr lang="en-US" dirty="0"/>
              <a:t>Minus Shock</a:t>
            </a:r>
          </a:p>
        </p:txBody>
      </p:sp>
      <p:sp>
        <p:nvSpPr>
          <p:cNvPr id="12" name="TextBox 11">
            <a:extLst>
              <a:ext uri="{FF2B5EF4-FFF2-40B4-BE49-F238E27FC236}">
                <a16:creationId xmlns:a16="http://schemas.microsoft.com/office/drawing/2014/main" id="{A1B6DFED-013B-4FE4-A07E-8C2AAE7E6FCB}"/>
              </a:ext>
            </a:extLst>
          </p:cNvPr>
          <p:cNvSpPr txBox="1"/>
          <p:nvPr/>
        </p:nvSpPr>
        <p:spPr>
          <a:xfrm>
            <a:off x="2998861" y="158530"/>
            <a:ext cx="8615777" cy="923330"/>
          </a:xfrm>
          <a:prstGeom prst="rect">
            <a:avLst/>
          </a:prstGeom>
          <a:noFill/>
        </p:spPr>
        <p:txBody>
          <a:bodyPr wrap="square" rtlCol="0">
            <a:spAutoFit/>
          </a:bodyPr>
          <a:lstStyle/>
          <a:p>
            <a:r>
              <a:rPr lang="en-US"/>
              <a:t>Gate system has been installed, tested and ready to activate! Volunteers spent multiple weekends and evenings testing the system and making tweaks, changes and rework to assure all is working. </a:t>
            </a:r>
            <a:endParaRPr lang="en-US" dirty="0"/>
          </a:p>
        </p:txBody>
      </p:sp>
    </p:spTree>
    <p:extLst>
      <p:ext uri="{BB962C8B-B14F-4D97-AF65-F5344CB8AC3E}">
        <p14:creationId xmlns:p14="http://schemas.microsoft.com/office/powerpoint/2010/main" val="376987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What has changed?</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554019" y="1498974"/>
            <a:ext cx="7998072" cy="3860052"/>
          </a:xfrm>
        </p:spPr>
        <p:txBody>
          <a:bodyPr>
            <a:noAutofit/>
          </a:bodyPr>
          <a:lstStyle/>
          <a:p>
            <a:pPr marL="0" indent="0">
              <a:buNone/>
            </a:pPr>
            <a:r>
              <a:rPr lang="en-US" sz="1800" b="1" dirty="0"/>
              <a:t>Gate Service</a:t>
            </a:r>
          </a:p>
          <a:p>
            <a:pPr lvl="1"/>
            <a:r>
              <a:rPr lang="en-US" sz="2000" dirty="0"/>
              <a:t>The access administration is now being done on the island via gate committee volunteers instead of Johnson.  </a:t>
            </a:r>
          </a:p>
          <a:p>
            <a:pPr lvl="2"/>
            <a:r>
              <a:rPr lang="en-US" dirty="0"/>
              <a:t>Benefits: </a:t>
            </a:r>
          </a:p>
          <a:p>
            <a:pPr lvl="3"/>
            <a:r>
              <a:rPr lang="en-US" sz="2000" dirty="0"/>
              <a:t>100% reduction of vendor fees</a:t>
            </a:r>
          </a:p>
          <a:p>
            <a:pPr lvl="3"/>
            <a:r>
              <a:rPr lang="en-US" sz="2000" dirty="0"/>
              <a:t>Reduction in telecom fees</a:t>
            </a:r>
          </a:p>
          <a:p>
            <a:pPr lvl="3"/>
            <a:r>
              <a:rPr lang="en-US" sz="2000" dirty="0"/>
              <a:t>Far quicker response to access requests</a:t>
            </a:r>
          </a:p>
          <a:p>
            <a:pPr lvl="3"/>
            <a:r>
              <a:rPr lang="en-US" sz="2000" dirty="0"/>
              <a:t>Ability to create contractor codes with termination dates</a:t>
            </a:r>
          </a:p>
          <a:p>
            <a:pPr lvl="3"/>
            <a:r>
              <a:rPr lang="en-US" sz="2000" dirty="0"/>
              <a:t>Ability to open and close gates remotely without a vendor request &amp; fees</a:t>
            </a:r>
          </a:p>
          <a:p>
            <a:pPr lvl="3"/>
            <a:r>
              <a:rPr lang="en-US" sz="2000" dirty="0"/>
              <a:t>Significantly better security data and user control</a:t>
            </a:r>
          </a:p>
          <a:p>
            <a:pPr lvl="3"/>
            <a:endParaRPr lang="en-US" sz="2000" dirty="0"/>
          </a:p>
          <a:p>
            <a:endParaRPr lang="en-US" sz="2000" dirty="0"/>
          </a:p>
          <a:p>
            <a:pPr marL="914400" lvl="2" indent="0">
              <a:buNone/>
            </a:pPr>
            <a:endParaRPr lang="en-US" dirty="0"/>
          </a:p>
          <a:p>
            <a:pPr marL="457200" lvl="1" indent="0">
              <a:buNone/>
            </a:pPr>
            <a:r>
              <a:rPr lang="en-US" sz="2000" dirty="0"/>
              <a:t> </a:t>
            </a:r>
          </a:p>
        </p:txBody>
      </p:sp>
      <p:pic>
        <p:nvPicPr>
          <p:cNvPr id="4" name="Picture 3">
            <a:extLst>
              <a:ext uri="{FF2B5EF4-FFF2-40B4-BE49-F238E27FC236}">
                <a16:creationId xmlns:a16="http://schemas.microsoft.com/office/drawing/2014/main" id="{5AD0800D-57B8-4F1B-9290-F7BE0E005882}"/>
              </a:ext>
            </a:extLst>
          </p:cNvPr>
          <p:cNvPicPr>
            <a:picLocks noChangeAspect="1"/>
          </p:cNvPicPr>
          <p:nvPr/>
        </p:nvPicPr>
        <p:blipFill>
          <a:blip r:embed="rId2"/>
          <a:stretch>
            <a:fillRect/>
          </a:stretch>
        </p:blipFill>
        <p:spPr>
          <a:xfrm>
            <a:off x="9582889" y="334747"/>
            <a:ext cx="2036877" cy="1441299"/>
          </a:xfrm>
          <a:prstGeom prst="rect">
            <a:avLst/>
          </a:prstGeom>
        </p:spPr>
      </p:pic>
      <p:pic>
        <p:nvPicPr>
          <p:cNvPr id="5" name="Picture 4">
            <a:extLst>
              <a:ext uri="{FF2B5EF4-FFF2-40B4-BE49-F238E27FC236}">
                <a16:creationId xmlns:a16="http://schemas.microsoft.com/office/drawing/2014/main" id="{B8770109-EB71-40FB-8901-2D5532176CC6}"/>
              </a:ext>
            </a:extLst>
          </p:cNvPr>
          <p:cNvPicPr>
            <a:picLocks noChangeAspect="1"/>
          </p:cNvPicPr>
          <p:nvPr/>
        </p:nvPicPr>
        <p:blipFill>
          <a:blip r:embed="rId3"/>
          <a:stretch>
            <a:fillRect/>
          </a:stretch>
        </p:blipFill>
        <p:spPr>
          <a:xfrm>
            <a:off x="2756263" y="4720836"/>
            <a:ext cx="2013557" cy="1597271"/>
          </a:xfrm>
          <a:prstGeom prst="rect">
            <a:avLst/>
          </a:prstGeom>
        </p:spPr>
      </p:pic>
    </p:spTree>
    <p:extLst>
      <p:ext uri="{BB962C8B-B14F-4D97-AF65-F5344CB8AC3E}">
        <p14:creationId xmlns:p14="http://schemas.microsoft.com/office/powerpoint/2010/main" val="121445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What has changed?</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692769" y="577154"/>
            <a:ext cx="6306222" cy="3860052"/>
          </a:xfrm>
        </p:spPr>
        <p:txBody>
          <a:bodyPr>
            <a:noAutofit/>
          </a:bodyPr>
          <a:lstStyle/>
          <a:p>
            <a:pPr marL="0" indent="0">
              <a:buNone/>
            </a:pPr>
            <a:r>
              <a:rPr lang="en-US" sz="1800" b="1" dirty="0"/>
              <a:t>S</a:t>
            </a:r>
            <a:r>
              <a:rPr lang="en-US" sz="2000" b="1" dirty="0"/>
              <a:t>ignificantly Better Gate Security </a:t>
            </a:r>
          </a:p>
          <a:p>
            <a:pPr marL="0" indent="0">
              <a:buNone/>
            </a:pPr>
            <a:endParaRPr lang="en-US" sz="2000" b="1" dirty="0"/>
          </a:p>
          <a:p>
            <a:pPr lvl="1"/>
            <a:r>
              <a:rPr lang="en-US" sz="2000" dirty="0"/>
              <a:t>One car at a time only </a:t>
            </a:r>
          </a:p>
          <a:p>
            <a:pPr lvl="1"/>
            <a:r>
              <a:rPr lang="en-US" sz="2000" dirty="0"/>
              <a:t>Each car has is identified as a permitted resident via RFID or Keypad access.  </a:t>
            </a:r>
          </a:p>
          <a:p>
            <a:pPr lvl="1"/>
            <a:r>
              <a:rPr lang="en-US" sz="2000" dirty="0"/>
              <a:t>No more long line of cars “piggy backing” through one residents access code.</a:t>
            </a:r>
          </a:p>
          <a:p>
            <a:pPr lvl="1"/>
            <a:r>
              <a:rPr lang="en-US" sz="2000" dirty="0"/>
              <a:t>All primary builders/contractors now have their own codes identifying them &amp; their sub-contractors</a:t>
            </a:r>
          </a:p>
          <a:p>
            <a:pPr lvl="1"/>
            <a:r>
              <a:rPr lang="en-US" sz="2000" dirty="0"/>
              <a:t>No more shared codes</a:t>
            </a:r>
          </a:p>
          <a:p>
            <a:pPr lvl="1"/>
            <a:r>
              <a:rPr lang="en-US" sz="2000" dirty="0"/>
              <a:t>No need to give out your code, just give them your directory code and open the gate from anywhere in the country to let them in. </a:t>
            </a:r>
          </a:p>
          <a:p>
            <a:pPr lvl="1"/>
            <a:r>
              <a:rPr lang="en-US" sz="2000" dirty="0"/>
              <a:t>Long term contractors? We can provide temp codes now</a:t>
            </a:r>
          </a:p>
          <a:p>
            <a:pPr lvl="1"/>
            <a:r>
              <a:rPr lang="en-US" sz="2000" dirty="0">
                <a:solidFill>
                  <a:srgbClr val="FF0000"/>
                </a:solidFill>
              </a:rPr>
              <a:t>School bus drivers now have access</a:t>
            </a:r>
            <a:r>
              <a:rPr lang="en-US" sz="2000" dirty="0"/>
              <a:t>, no longer need to keep the gates open during school hours! </a:t>
            </a:r>
          </a:p>
          <a:p>
            <a:pPr lvl="1"/>
            <a:r>
              <a:rPr lang="en-US" sz="2000" dirty="0"/>
              <a:t>Reduction in repair costs due to mechanical wear</a:t>
            </a:r>
          </a:p>
          <a:p>
            <a:pPr lvl="3"/>
            <a:endParaRPr lang="en-US" sz="2000" dirty="0"/>
          </a:p>
          <a:p>
            <a:endParaRPr lang="en-US" sz="2000" dirty="0"/>
          </a:p>
          <a:p>
            <a:pPr marL="914400" lvl="2" indent="0">
              <a:buNone/>
            </a:pPr>
            <a:endParaRPr lang="en-US" dirty="0"/>
          </a:p>
          <a:p>
            <a:pPr marL="457200" lvl="1" indent="0">
              <a:buNone/>
            </a:pPr>
            <a:r>
              <a:rPr lang="en-US" sz="2000" dirty="0"/>
              <a:t> </a:t>
            </a:r>
          </a:p>
        </p:txBody>
      </p:sp>
      <p:pic>
        <p:nvPicPr>
          <p:cNvPr id="5" name="Picture 4">
            <a:extLst>
              <a:ext uri="{FF2B5EF4-FFF2-40B4-BE49-F238E27FC236}">
                <a16:creationId xmlns:a16="http://schemas.microsoft.com/office/drawing/2014/main" id="{21C79E48-66AF-46B9-88FB-F67380408305}"/>
              </a:ext>
            </a:extLst>
          </p:cNvPr>
          <p:cNvPicPr>
            <a:picLocks noChangeAspect="1"/>
          </p:cNvPicPr>
          <p:nvPr/>
        </p:nvPicPr>
        <p:blipFill>
          <a:blip r:embed="rId2"/>
          <a:stretch>
            <a:fillRect/>
          </a:stretch>
        </p:blipFill>
        <p:spPr>
          <a:xfrm>
            <a:off x="10210203" y="356778"/>
            <a:ext cx="1683037" cy="1683037"/>
          </a:xfrm>
          <a:prstGeom prst="rect">
            <a:avLst/>
          </a:prstGeom>
        </p:spPr>
      </p:pic>
      <p:pic>
        <p:nvPicPr>
          <p:cNvPr id="6" name="Picture 5">
            <a:extLst>
              <a:ext uri="{FF2B5EF4-FFF2-40B4-BE49-F238E27FC236}">
                <a16:creationId xmlns:a16="http://schemas.microsoft.com/office/drawing/2014/main" id="{AD1449DF-518B-4EE2-B18D-6B05DAD21570}"/>
              </a:ext>
            </a:extLst>
          </p:cNvPr>
          <p:cNvPicPr>
            <a:picLocks noChangeAspect="1"/>
          </p:cNvPicPr>
          <p:nvPr/>
        </p:nvPicPr>
        <p:blipFill>
          <a:blip r:embed="rId3"/>
          <a:stretch>
            <a:fillRect/>
          </a:stretch>
        </p:blipFill>
        <p:spPr>
          <a:xfrm>
            <a:off x="2281959" y="5015666"/>
            <a:ext cx="1410810" cy="1404155"/>
          </a:xfrm>
          <a:prstGeom prst="rect">
            <a:avLst/>
          </a:prstGeom>
        </p:spPr>
      </p:pic>
      <p:pic>
        <p:nvPicPr>
          <p:cNvPr id="8" name="Picture 7">
            <a:extLst>
              <a:ext uri="{FF2B5EF4-FFF2-40B4-BE49-F238E27FC236}">
                <a16:creationId xmlns:a16="http://schemas.microsoft.com/office/drawing/2014/main" id="{BD15BDD6-FD66-4AB2-89CD-26044F1C8BE9}"/>
              </a:ext>
            </a:extLst>
          </p:cNvPr>
          <p:cNvPicPr>
            <a:picLocks noChangeAspect="1"/>
          </p:cNvPicPr>
          <p:nvPr/>
        </p:nvPicPr>
        <p:blipFill>
          <a:blip r:embed="rId4"/>
          <a:stretch>
            <a:fillRect/>
          </a:stretch>
        </p:blipFill>
        <p:spPr>
          <a:xfrm>
            <a:off x="9715500" y="2404969"/>
            <a:ext cx="494703" cy="453903"/>
          </a:xfrm>
          <a:prstGeom prst="rect">
            <a:avLst/>
          </a:prstGeom>
        </p:spPr>
      </p:pic>
    </p:spTree>
    <p:extLst>
      <p:ext uri="{BB962C8B-B14F-4D97-AF65-F5344CB8AC3E}">
        <p14:creationId xmlns:p14="http://schemas.microsoft.com/office/powerpoint/2010/main" val="261384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What has changed?</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499418" y="370420"/>
            <a:ext cx="7998072" cy="3860052"/>
          </a:xfrm>
        </p:spPr>
        <p:txBody>
          <a:bodyPr>
            <a:noAutofit/>
          </a:bodyPr>
          <a:lstStyle/>
          <a:p>
            <a:pPr marL="0" indent="0">
              <a:buNone/>
            </a:pPr>
            <a:r>
              <a:rPr lang="en-US" sz="1800" b="1" dirty="0"/>
              <a:t>Gate Type</a:t>
            </a:r>
          </a:p>
          <a:p>
            <a:r>
              <a:rPr lang="en-US" sz="1800" dirty="0"/>
              <a:t>The new gate is a </a:t>
            </a:r>
            <a:r>
              <a:rPr lang="en-US" sz="1800" i="1" dirty="0"/>
              <a:t>barrier </a:t>
            </a:r>
            <a:r>
              <a:rPr lang="en-US" sz="1800" dirty="0"/>
              <a:t>gate as opposed to the old </a:t>
            </a:r>
            <a:r>
              <a:rPr lang="en-US" sz="1800" i="1" dirty="0"/>
              <a:t>swing</a:t>
            </a:r>
            <a:r>
              <a:rPr lang="en-US" sz="1800" dirty="0"/>
              <a:t> gate, meaning an arm comes up and down to prevent vehicle access instead of a larger gate swinging open.  This forces </a:t>
            </a:r>
            <a:r>
              <a:rPr lang="en-US" sz="1800" b="1" dirty="0"/>
              <a:t>a </a:t>
            </a:r>
            <a:r>
              <a:rPr lang="en-US" sz="1800" b="1" dirty="0">
                <a:highlight>
                  <a:srgbClr val="FFFF00"/>
                </a:highlight>
              </a:rPr>
              <a:t>1 vehicle at a time rule .</a:t>
            </a:r>
          </a:p>
          <a:p>
            <a:r>
              <a:rPr lang="en-US" sz="1800" dirty="0"/>
              <a:t>The gate motors use magnetic technology that reduces wear and tear of that the old gate motors &amp; gears.  </a:t>
            </a:r>
          </a:p>
          <a:p>
            <a:r>
              <a:rPr lang="en-US" sz="1800" dirty="0"/>
              <a:t>The gate arms have LED lighting at the bottom edges of the arms to signal open and closed positions.</a:t>
            </a:r>
          </a:p>
          <a:p>
            <a:pPr lvl="1"/>
            <a:r>
              <a:rPr lang="en-US" sz="1800" dirty="0">
                <a:highlight>
                  <a:srgbClr val="FF0000"/>
                </a:highlight>
              </a:rPr>
              <a:t>Red lighting will be activated when the arm is closed or in process of closing.</a:t>
            </a:r>
          </a:p>
          <a:p>
            <a:pPr lvl="1"/>
            <a:r>
              <a:rPr lang="en-US" sz="1800" dirty="0">
                <a:highlight>
                  <a:srgbClr val="00FF00"/>
                </a:highlight>
              </a:rPr>
              <a:t>Green lighting will be activated when the arm is open or in process of opening.</a:t>
            </a:r>
          </a:p>
          <a:p>
            <a:pPr lvl="1"/>
            <a:r>
              <a:rPr lang="en-US" sz="1800" dirty="0"/>
              <a:t>The entrance gate will close with each car so prepare to stop and allow the gate to close behind the car in front of you and reopen for you. </a:t>
            </a:r>
          </a:p>
          <a:p>
            <a:pPr lvl="1"/>
            <a:r>
              <a:rPr lang="en-US" sz="1800" dirty="0"/>
              <a:t>Gate arms do have a protective foam pad incase they come into contact with a car and will immediately bounce back upward. </a:t>
            </a:r>
          </a:p>
          <a:p>
            <a:pPr marL="457200" lvl="1" indent="0">
              <a:buNone/>
            </a:pPr>
            <a:endParaRPr lang="en-US" dirty="0"/>
          </a:p>
          <a:p>
            <a:pPr marL="457200" lvl="1" indent="0">
              <a:buNone/>
            </a:pPr>
            <a:r>
              <a:rPr lang="en-US" sz="2000" dirty="0"/>
              <a:t> </a:t>
            </a:r>
          </a:p>
        </p:txBody>
      </p:sp>
      <p:pic>
        <p:nvPicPr>
          <p:cNvPr id="5" name="Picture 4">
            <a:extLst>
              <a:ext uri="{FF2B5EF4-FFF2-40B4-BE49-F238E27FC236}">
                <a16:creationId xmlns:a16="http://schemas.microsoft.com/office/drawing/2014/main" id="{B8720A5D-5289-46C3-B84B-8C875E66194B}"/>
              </a:ext>
            </a:extLst>
          </p:cNvPr>
          <p:cNvPicPr>
            <a:picLocks noChangeAspect="1"/>
          </p:cNvPicPr>
          <p:nvPr/>
        </p:nvPicPr>
        <p:blipFill>
          <a:blip r:embed="rId2"/>
          <a:stretch>
            <a:fillRect/>
          </a:stretch>
        </p:blipFill>
        <p:spPr>
          <a:xfrm>
            <a:off x="7951904" y="4970655"/>
            <a:ext cx="1596542" cy="1596542"/>
          </a:xfrm>
          <a:prstGeom prst="rect">
            <a:avLst/>
          </a:prstGeom>
        </p:spPr>
      </p:pic>
      <p:pic>
        <p:nvPicPr>
          <p:cNvPr id="6" name="Picture 5">
            <a:extLst>
              <a:ext uri="{FF2B5EF4-FFF2-40B4-BE49-F238E27FC236}">
                <a16:creationId xmlns:a16="http://schemas.microsoft.com/office/drawing/2014/main" id="{20B5E4F3-76FD-45B5-AA82-9142AD67271E}"/>
              </a:ext>
            </a:extLst>
          </p:cNvPr>
          <p:cNvPicPr>
            <a:picLocks noChangeAspect="1"/>
          </p:cNvPicPr>
          <p:nvPr/>
        </p:nvPicPr>
        <p:blipFill>
          <a:blip r:embed="rId3"/>
          <a:stretch>
            <a:fillRect/>
          </a:stretch>
        </p:blipFill>
        <p:spPr>
          <a:xfrm>
            <a:off x="4827704" y="5060208"/>
            <a:ext cx="3124200" cy="1417437"/>
          </a:xfrm>
          <a:prstGeom prst="rect">
            <a:avLst/>
          </a:prstGeom>
        </p:spPr>
      </p:pic>
    </p:spTree>
    <p:extLst>
      <p:ext uri="{BB962C8B-B14F-4D97-AF65-F5344CB8AC3E}">
        <p14:creationId xmlns:p14="http://schemas.microsoft.com/office/powerpoint/2010/main" val="33934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What has changed?</a:t>
            </a:r>
          </a:p>
        </p:txBody>
      </p:sp>
      <p:pic>
        <p:nvPicPr>
          <p:cNvPr id="5" name="Picture 4" descr="A close up of a street&#10;&#10;Description generated with high confidence">
            <a:extLst>
              <a:ext uri="{FF2B5EF4-FFF2-40B4-BE49-F238E27FC236}">
                <a16:creationId xmlns:a16="http://schemas.microsoft.com/office/drawing/2014/main" id="{4F3FAD76-F8EC-45EE-8D66-C32BB439DB28}"/>
              </a:ext>
            </a:extLst>
          </p:cNvPr>
          <p:cNvPicPr>
            <a:picLocks noChangeAspect="1"/>
          </p:cNvPicPr>
          <p:nvPr/>
        </p:nvPicPr>
        <p:blipFill>
          <a:blip r:embed="rId2"/>
          <a:stretch>
            <a:fillRect/>
          </a:stretch>
        </p:blipFill>
        <p:spPr>
          <a:xfrm>
            <a:off x="3748452" y="513199"/>
            <a:ext cx="6239609" cy="2374328"/>
          </a:xfrm>
          <a:prstGeom prst="rect">
            <a:avLst/>
          </a:prstGeom>
          <a:effectLst>
            <a:outerShdw blurRad="76200" dir="18900000" sy="23000" kx="-1200000" algn="bl" rotWithShape="0">
              <a:prstClr val="black">
                <a:alpha val="20000"/>
              </a:prstClr>
            </a:outerShdw>
          </a:effectLst>
        </p:spPr>
      </p:pic>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748452" y="3223126"/>
            <a:ext cx="7188199" cy="3121675"/>
          </a:xfrm>
        </p:spPr>
        <p:txBody>
          <a:bodyPr>
            <a:noAutofit/>
          </a:bodyPr>
          <a:lstStyle/>
          <a:p>
            <a:pPr marL="0" indent="0">
              <a:buNone/>
            </a:pPr>
            <a:r>
              <a:rPr lang="en-US" sz="1800" b="1" dirty="0"/>
              <a:t>RFID tag reader</a:t>
            </a:r>
          </a:p>
          <a:p>
            <a:pPr lvl="1"/>
            <a:r>
              <a:rPr lang="en-US" sz="1800" dirty="0"/>
              <a:t>The new system will automatically read RFID stickers placed on the passenger side windshield.</a:t>
            </a:r>
          </a:p>
          <a:p>
            <a:pPr lvl="1"/>
            <a:r>
              <a:rPr lang="en-US" sz="1800" dirty="0"/>
              <a:t>RFID Reader is on the right side of the gate. (gray box)</a:t>
            </a:r>
          </a:p>
          <a:p>
            <a:pPr lvl="1"/>
            <a:r>
              <a:rPr lang="en-US" sz="1800" dirty="0"/>
              <a:t>Reader is set to pick up your car after you pass the speed bump and around the keypad area. You will hear a beeping sound once the reader picks up your car.</a:t>
            </a:r>
          </a:p>
          <a:p>
            <a:pPr lvl="1"/>
            <a:r>
              <a:rPr lang="en-US" sz="1800" dirty="0"/>
              <a:t>Allows us to migrate off of the key fobs </a:t>
            </a:r>
          </a:p>
          <a:p>
            <a:pPr lvl="1"/>
            <a:r>
              <a:rPr lang="en-US" sz="1800" dirty="0"/>
              <a:t>Hands free technology</a:t>
            </a:r>
          </a:p>
          <a:p>
            <a:pPr lvl="1"/>
            <a:endParaRPr lang="en-US" sz="1800" dirty="0"/>
          </a:p>
          <a:p>
            <a:pPr marL="914400" lvl="2" indent="0">
              <a:buNone/>
            </a:pPr>
            <a:endParaRPr lang="en-US" sz="1800" dirty="0"/>
          </a:p>
          <a:p>
            <a:pPr marL="457200" lvl="1" indent="0">
              <a:buNone/>
            </a:pPr>
            <a:r>
              <a:rPr lang="en-US" sz="1800" dirty="0"/>
              <a:t> </a:t>
            </a:r>
          </a:p>
        </p:txBody>
      </p:sp>
      <p:sp>
        <p:nvSpPr>
          <p:cNvPr id="4" name="TextBox 3">
            <a:extLst>
              <a:ext uri="{FF2B5EF4-FFF2-40B4-BE49-F238E27FC236}">
                <a16:creationId xmlns:a16="http://schemas.microsoft.com/office/drawing/2014/main" id="{ADD06567-81A2-4733-8631-B70BF56A73E3}"/>
              </a:ext>
            </a:extLst>
          </p:cNvPr>
          <p:cNvSpPr txBox="1"/>
          <p:nvPr/>
        </p:nvSpPr>
        <p:spPr>
          <a:xfrm>
            <a:off x="6007699" y="703386"/>
            <a:ext cx="1334853" cy="369332"/>
          </a:xfrm>
          <a:prstGeom prst="rect">
            <a:avLst/>
          </a:prstGeom>
          <a:noFill/>
        </p:spPr>
        <p:txBody>
          <a:bodyPr wrap="none" rtlCol="0">
            <a:spAutoFit/>
          </a:bodyPr>
          <a:lstStyle/>
          <a:p>
            <a:r>
              <a:rPr lang="en-US" dirty="0"/>
              <a:t>Card Reader</a:t>
            </a:r>
          </a:p>
        </p:txBody>
      </p:sp>
      <p:pic>
        <p:nvPicPr>
          <p:cNvPr id="9" name="Picture 8" descr="A sign in front of a brick wall&#10;&#10;Description generated with very high confidence">
            <a:extLst>
              <a:ext uri="{FF2B5EF4-FFF2-40B4-BE49-F238E27FC236}">
                <a16:creationId xmlns:a16="http://schemas.microsoft.com/office/drawing/2014/main" id="{C3C6A203-75A0-4B23-8C1B-D70F0B685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609" y="4287557"/>
            <a:ext cx="1199215" cy="2513357"/>
          </a:xfrm>
          <a:prstGeom prst="rect">
            <a:avLst/>
          </a:prstGeom>
        </p:spPr>
      </p:pic>
      <p:pic>
        <p:nvPicPr>
          <p:cNvPr id="10" name="Picture 9">
            <a:extLst>
              <a:ext uri="{FF2B5EF4-FFF2-40B4-BE49-F238E27FC236}">
                <a16:creationId xmlns:a16="http://schemas.microsoft.com/office/drawing/2014/main" id="{32EC06DD-940F-4637-BA2A-201D47D9D0BC}"/>
              </a:ext>
            </a:extLst>
          </p:cNvPr>
          <p:cNvPicPr>
            <a:picLocks noChangeAspect="1"/>
          </p:cNvPicPr>
          <p:nvPr/>
        </p:nvPicPr>
        <p:blipFill>
          <a:blip r:embed="rId4"/>
          <a:stretch>
            <a:fillRect/>
          </a:stretch>
        </p:blipFill>
        <p:spPr>
          <a:xfrm>
            <a:off x="8689364" y="5715365"/>
            <a:ext cx="2867025" cy="790575"/>
          </a:xfrm>
          <a:prstGeom prst="rect">
            <a:avLst/>
          </a:prstGeom>
        </p:spPr>
      </p:pic>
    </p:spTree>
    <p:extLst>
      <p:ext uri="{BB962C8B-B14F-4D97-AF65-F5344CB8AC3E}">
        <p14:creationId xmlns:p14="http://schemas.microsoft.com/office/powerpoint/2010/main" val="313022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What has changed?</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748451" y="2918817"/>
            <a:ext cx="7998072" cy="3860052"/>
          </a:xfrm>
        </p:spPr>
        <p:txBody>
          <a:bodyPr>
            <a:noAutofit/>
          </a:bodyPr>
          <a:lstStyle/>
          <a:p>
            <a:r>
              <a:rPr lang="en-US" sz="1800" b="1" dirty="0"/>
              <a:t>Guest Call from the gate to gain access</a:t>
            </a:r>
          </a:p>
          <a:p>
            <a:pPr lvl="1"/>
            <a:r>
              <a:rPr lang="en-US" sz="1800" dirty="0"/>
              <a:t>Guests (pizza delivery, in-laws, repair contractors, etc.) can look you up in a directory via the access panel (A or Z buttons to help scroll through the directory)</a:t>
            </a:r>
          </a:p>
          <a:p>
            <a:pPr lvl="1"/>
            <a:r>
              <a:rPr lang="en-US" sz="1800" dirty="0"/>
              <a:t>Guests can be given your 3 digit directory code in advance</a:t>
            </a:r>
          </a:p>
          <a:p>
            <a:r>
              <a:rPr lang="en-US" sz="1800" b="1" dirty="0"/>
              <a:t>Steps to call for gate access</a:t>
            </a:r>
          </a:p>
          <a:p>
            <a:pPr marL="800100" lvl="1" indent="-342900">
              <a:buFont typeface="+mj-lt"/>
              <a:buAutoNum type="arabicPeriod"/>
            </a:pPr>
            <a:r>
              <a:rPr lang="en-US" sz="1800" dirty="0"/>
              <a:t>Simply enter your 3 digit directory code and </a:t>
            </a:r>
            <a:r>
              <a:rPr lang="en-US" sz="1800" b="1" dirty="0"/>
              <a:t>press</a:t>
            </a:r>
            <a:r>
              <a:rPr lang="en-US" sz="1800" dirty="0"/>
              <a:t> the call button</a:t>
            </a:r>
          </a:p>
          <a:p>
            <a:pPr marL="800100" lvl="1" indent="-342900">
              <a:buFont typeface="+mj-lt"/>
              <a:buAutoNum type="arabicPeriod"/>
            </a:pPr>
            <a:r>
              <a:rPr lang="en-US" sz="1800" dirty="0"/>
              <a:t>The system will call the number associated to your directory code</a:t>
            </a:r>
          </a:p>
          <a:p>
            <a:pPr marL="800100" lvl="1" indent="-342900">
              <a:buFont typeface="+mj-lt"/>
              <a:buAutoNum type="arabicPeriod"/>
            </a:pPr>
            <a:r>
              <a:rPr lang="en-US" sz="1800" dirty="0"/>
              <a:t>The number </a:t>
            </a:r>
            <a:r>
              <a:rPr lang="en-US" sz="1800" b="1" i="1" dirty="0">
                <a:highlight>
                  <a:srgbClr val="FFFF00"/>
                </a:highlight>
              </a:rPr>
              <a:t>850-450-1169</a:t>
            </a:r>
            <a:r>
              <a:rPr lang="en-US" sz="1800" dirty="0"/>
              <a:t> (gate) will call your phone. </a:t>
            </a:r>
          </a:p>
          <a:p>
            <a:pPr marL="800100" lvl="1" indent="-342900">
              <a:buFont typeface="+mj-lt"/>
              <a:buAutoNum type="arabicPeriod"/>
            </a:pPr>
            <a:r>
              <a:rPr lang="en-US" sz="1800" dirty="0"/>
              <a:t>Intercom will allow the person at the gate and you to communicate, simply press the number </a:t>
            </a:r>
            <a:r>
              <a:rPr lang="en-US" sz="1800" b="1" dirty="0"/>
              <a:t>9</a:t>
            </a:r>
            <a:r>
              <a:rPr lang="en-US" sz="1800" dirty="0"/>
              <a:t> on your phone keypad and the gate arm will immediately open!</a:t>
            </a:r>
          </a:p>
          <a:p>
            <a:pPr marL="914400" lvl="2" indent="0">
              <a:buNone/>
            </a:pPr>
            <a:endParaRPr lang="en-US" sz="1800" dirty="0"/>
          </a:p>
          <a:p>
            <a:pPr marL="457200" lvl="1" indent="0">
              <a:buNone/>
            </a:pPr>
            <a:r>
              <a:rPr lang="en-US" sz="1800" dirty="0"/>
              <a:t> </a:t>
            </a:r>
          </a:p>
        </p:txBody>
      </p:sp>
      <p:pic>
        <p:nvPicPr>
          <p:cNvPr id="6" name="Picture 5">
            <a:extLst>
              <a:ext uri="{FF2B5EF4-FFF2-40B4-BE49-F238E27FC236}">
                <a16:creationId xmlns:a16="http://schemas.microsoft.com/office/drawing/2014/main" id="{CE5FF045-5073-48E5-BBFA-C04548BEFF10}"/>
              </a:ext>
            </a:extLst>
          </p:cNvPr>
          <p:cNvPicPr>
            <a:picLocks noChangeAspect="1"/>
          </p:cNvPicPr>
          <p:nvPr/>
        </p:nvPicPr>
        <p:blipFill>
          <a:blip r:embed="rId2"/>
          <a:stretch>
            <a:fillRect/>
          </a:stretch>
        </p:blipFill>
        <p:spPr>
          <a:xfrm>
            <a:off x="3895938" y="335399"/>
            <a:ext cx="2267670" cy="2387594"/>
          </a:xfrm>
          <a:prstGeom prst="rect">
            <a:avLst/>
          </a:prstGeom>
          <a:effectLst>
            <a:outerShdw blurRad="63500" sx="102000" sy="102000" algn="ctr" rotWithShape="0">
              <a:prstClr val="black">
                <a:alpha val="40000"/>
              </a:prstClr>
            </a:outerShdw>
          </a:effectLst>
        </p:spPr>
      </p:pic>
      <p:cxnSp>
        <p:nvCxnSpPr>
          <p:cNvPr id="8" name="Straight Arrow Connector 7">
            <a:extLst>
              <a:ext uri="{FF2B5EF4-FFF2-40B4-BE49-F238E27FC236}">
                <a16:creationId xmlns:a16="http://schemas.microsoft.com/office/drawing/2014/main" id="{4D7EB738-D687-4F16-9D7F-B20FB5FD1323}"/>
              </a:ext>
            </a:extLst>
          </p:cNvPr>
          <p:cNvCxnSpPr/>
          <p:nvPr/>
        </p:nvCxnSpPr>
        <p:spPr>
          <a:xfrm flipV="1">
            <a:off x="5548920" y="1824431"/>
            <a:ext cx="1793631" cy="5539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DBEE26-FC21-49F2-AD76-C0567D0D1304}"/>
              </a:ext>
            </a:extLst>
          </p:cNvPr>
          <p:cNvSpPr txBox="1"/>
          <p:nvPr/>
        </p:nvSpPr>
        <p:spPr>
          <a:xfrm>
            <a:off x="7095392" y="1487272"/>
            <a:ext cx="1213089" cy="369332"/>
          </a:xfrm>
          <a:prstGeom prst="rect">
            <a:avLst/>
          </a:prstGeom>
          <a:noFill/>
        </p:spPr>
        <p:txBody>
          <a:bodyPr wrap="none" rtlCol="0">
            <a:spAutoFit/>
          </a:bodyPr>
          <a:lstStyle/>
          <a:p>
            <a:r>
              <a:rPr lang="en-US" dirty="0"/>
              <a:t>Call button</a:t>
            </a:r>
          </a:p>
        </p:txBody>
      </p:sp>
      <p:sp>
        <p:nvSpPr>
          <p:cNvPr id="9" name="TextBox 8">
            <a:extLst>
              <a:ext uri="{FF2B5EF4-FFF2-40B4-BE49-F238E27FC236}">
                <a16:creationId xmlns:a16="http://schemas.microsoft.com/office/drawing/2014/main" id="{D3E8FCEB-755D-49EA-ADFD-703E1AB9CB00}"/>
              </a:ext>
            </a:extLst>
          </p:cNvPr>
          <p:cNvSpPr txBox="1"/>
          <p:nvPr/>
        </p:nvSpPr>
        <p:spPr>
          <a:xfrm rot="1046091">
            <a:off x="9896143" y="517619"/>
            <a:ext cx="1767254" cy="954107"/>
          </a:xfrm>
          <a:prstGeom prst="rect">
            <a:avLst/>
          </a:prstGeom>
          <a:solidFill>
            <a:schemeClr val="accent4">
              <a:lumMod val="60000"/>
              <a:lumOff val="40000"/>
            </a:schemeClr>
          </a:solidFill>
          <a:effectLst>
            <a:glow rad="101600">
              <a:schemeClr val="accent4">
                <a:satMod val="175000"/>
                <a:alpha val="40000"/>
              </a:schemeClr>
            </a:glow>
          </a:effectLst>
          <a:scene3d>
            <a:camera prst="orthographicFront"/>
            <a:lightRig rig="threePt" dir="t"/>
          </a:scene3d>
          <a:sp3d>
            <a:bevelT/>
          </a:sp3d>
        </p:spPr>
        <p:txBody>
          <a:bodyPr wrap="square" rtlCol="0">
            <a:spAutoFit/>
          </a:bodyPr>
          <a:lstStyle/>
          <a:p>
            <a:r>
              <a:rPr lang="en-US" sz="1400" b="1" dirty="0"/>
              <a:t>Tip</a:t>
            </a:r>
            <a:r>
              <a:rPr lang="en-US" sz="1400" dirty="0"/>
              <a:t>: Add the gate</a:t>
            </a:r>
          </a:p>
          <a:p>
            <a:r>
              <a:rPr lang="en-US" sz="1400" dirty="0"/>
              <a:t># to your phone contacts so it shows up as the gate calling.</a:t>
            </a:r>
          </a:p>
        </p:txBody>
      </p:sp>
      <p:pic>
        <p:nvPicPr>
          <p:cNvPr id="10" name="Picture 9">
            <a:extLst>
              <a:ext uri="{FF2B5EF4-FFF2-40B4-BE49-F238E27FC236}">
                <a16:creationId xmlns:a16="http://schemas.microsoft.com/office/drawing/2014/main" id="{EF6D0499-0A99-4A82-8D74-A186B279B769}"/>
              </a:ext>
            </a:extLst>
          </p:cNvPr>
          <p:cNvPicPr>
            <a:picLocks noChangeAspect="1"/>
          </p:cNvPicPr>
          <p:nvPr/>
        </p:nvPicPr>
        <p:blipFill>
          <a:blip r:embed="rId3"/>
          <a:stretch>
            <a:fillRect/>
          </a:stretch>
        </p:blipFill>
        <p:spPr>
          <a:xfrm>
            <a:off x="2307991" y="5513546"/>
            <a:ext cx="1426357" cy="1048792"/>
          </a:xfrm>
          <a:prstGeom prst="rect">
            <a:avLst/>
          </a:prstGeom>
        </p:spPr>
      </p:pic>
    </p:spTree>
    <p:extLst>
      <p:ext uri="{BB962C8B-B14F-4D97-AF65-F5344CB8AC3E}">
        <p14:creationId xmlns:p14="http://schemas.microsoft.com/office/powerpoint/2010/main" val="373366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How to get in &amp; out</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227398" y="57627"/>
            <a:ext cx="7050458" cy="3860052"/>
          </a:xfrm>
        </p:spPr>
        <p:txBody>
          <a:bodyPr>
            <a:noAutofit/>
          </a:bodyPr>
          <a:lstStyle/>
          <a:p>
            <a:pPr marL="914400" lvl="2" indent="0">
              <a:buNone/>
            </a:pPr>
            <a:endParaRPr lang="en-US" sz="1800" dirty="0"/>
          </a:p>
          <a:p>
            <a:pPr marL="457200" lvl="1" indent="0">
              <a:buNone/>
            </a:pPr>
            <a:r>
              <a:rPr lang="en-US" sz="1800" dirty="0"/>
              <a:t> </a:t>
            </a:r>
            <a:r>
              <a:rPr lang="en-US" sz="1800" b="1" dirty="0"/>
              <a:t>Steps for Entrance to the Island</a:t>
            </a:r>
          </a:p>
          <a:p>
            <a:pPr lvl="1"/>
            <a:r>
              <a:rPr lang="en-US" sz="1800" dirty="0"/>
              <a:t>Slow down before the new speed bump</a:t>
            </a:r>
          </a:p>
          <a:p>
            <a:pPr lvl="1"/>
            <a:r>
              <a:rPr lang="en-US" sz="1800" dirty="0"/>
              <a:t>Key fobs will work only once you pass over the speed bump, sensitivity was reduced to assure the gate opens right as you pull up the gate key pad pedestal. </a:t>
            </a:r>
          </a:p>
          <a:p>
            <a:pPr lvl="1"/>
            <a:r>
              <a:rPr lang="en-US" sz="1800" dirty="0"/>
              <a:t>Pull up to the keypad pedestal to use the keypad to open the gate or for the RFID reader to have the best angle to sense and read the RFID sticker on the windshield.</a:t>
            </a:r>
          </a:p>
          <a:p>
            <a:pPr lvl="1"/>
            <a:r>
              <a:rPr lang="en-US" sz="1800" dirty="0"/>
              <a:t>A beep sound will alert you that the access code, key fob or RFID sticker has caused the gate arm to open.  The gate arm LED lights will turn green when opening/open. </a:t>
            </a:r>
          </a:p>
          <a:p>
            <a:pPr lvl="1"/>
            <a:r>
              <a:rPr lang="en-US" sz="1800" dirty="0"/>
              <a:t>Proceed through the gate.  The gate will close behind you with the LED lights turning red to alert that the arm is closing.</a:t>
            </a:r>
          </a:p>
        </p:txBody>
      </p:sp>
      <p:pic>
        <p:nvPicPr>
          <p:cNvPr id="6" name="Picture 5">
            <a:extLst>
              <a:ext uri="{FF2B5EF4-FFF2-40B4-BE49-F238E27FC236}">
                <a16:creationId xmlns:a16="http://schemas.microsoft.com/office/drawing/2014/main" id="{CE5FF045-5073-48E5-BBFA-C04548BEFF10}"/>
              </a:ext>
            </a:extLst>
          </p:cNvPr>
          <p:cNvPicPr>
            <a:picLocks noChangeAspect="1"/>
          </p:cNvPicPr>
          <p:nvPr/>
        </p:nvPicPr>
        <p:blipFill>
          <a:blip r:embed="rId2"/>
          <a:stretch>
            <a:fillRect/>
          </a:stretch>
        </p:blipFill>
        <p:spPr>
          <a:xfrm>
            <a:off x="10572944" y="1360123"/>
            <a:ext cx="1192022" cy="1255061"/>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483D5700-28FC-4D07-848A-5D27165D85CB}"/>
              </a:ext>
            </a:extLst>
          </p:cNvPr>
          <p:cNvSpPr txBox="1"/>
          <p:nvPr/>
        </p:nvSpPr>
        <p:spPr>
          <a:xfrm>
            <a:off x="3809686" y="4370832"/>
            <a:ext cx="6468170" cy="2031325"/>
          </a:xfrm>
          <a:prstGeom prst="rect">
            <a:avLst/>
          </a:prstGeom>
          <a:noFill/>
        </p:spPr>
        <p:txBody>
          <a:bodyPr wrap="square" rtlCol="0">
            <a:spAutoFit/>
          </a:bodyPr>
          <a:lstStyle/>
          <a:p>
            <a:r>
              <a:rPr lang="en-US" b="1" dirty="0"/>
              <a:t>Steps for Exiting the Island</a:t>
            </a:r>
          </a:p>
          <a:p>
            <a:pPr marL="285750" indent="-285750">
              <a:buFont typeface="Arial" panose="020B0604020202020204" pitchFamily="34" charset="0"/>
              <a:buChar char="•"/>
            </a:pPr>
            <a:r>
              <a:rPr lang="en-US" dirty="0"/>
              <a:t>Slow down before the speed bump</a:t>
            </a:r>
          </a:p>
          <a:p>
            <a:pPr marL="285750" indent="-285750">
              <a:buFont typeface="Arial" panose="020B0604020202020204" pitchFamily="34" charset="0"/>
              <a:buChar char="•"/>
            </a:pPr>
            <a:r>
              <a:rPr lang="en-US" dirty="0"/>
              <a:t>Once passing over the speed bump your car will drive over a sensor under the pavement that will cause the gate arm to open.  The gate arm is safe to pass through once the LEDs are green.  </a:t>
            </a:r>
          </a:p>
          <a:p>
            <a:pPr marL="285750" indent="-285750">
              <a:buFont typeface="Arial" panose="020B0604020202020204" pitchFamily="34" charset="0"/>
              <a:buChar char="•"/>
            </a:pPr>
            <a:r>
              <a:rPr lang="en-US" dirty="0"/>
              <a:t>The LEDs will turn red when the arm is closing/closed. </a:t>
            </a:r>
          </a:p>
        </p:txBody>
      </p:sp>
      <p:pic>
        <p:nvPicPr>
          <p:cNvPr id="5" name="Picture 4">
            <a:extLst>
              <a:ext uri="{FF2B5EF4-FFF2-40B4-BE49-F238E27FC236}">
                <a16:creationId xmlns:a16="http://schemas.microsoft.com/office/drawing/2014/main" id="{1505A160-3AD6-4EE8-98CC-F895D72E19B9}"/>
              </a:ext>
            </a:extLst>
          </p:cNvPr>
          <p:cNvPicPr>
            <a:picLocks noChangeAspect="1"/>
          </p:cNvPicPr>
          <p:nvPr/>
        </p:nvPicPr>
        <p:blipFill>
          <a:blip r:embed="rId3"/>
          <a:stretch>
            <a:fillRect/>
          </a:stretch>
        </p:blipFill>
        <p:spPr>
          <a:xfrm>
            <a:off x="10002392" y="4646461"/>
            <a:ext cx="1619631" cy="1619631"/>
          </a:xfrm>
          <a:prstGeom prst="rect">
            <a:avLst/>
          </a:prstGeom>
        </p:spPr>
      </p:pic>
    </p:spTree>
    <p:extLst>
      <p:ext uri="{BB962C8B-B14F-4D97-AF65-F5344CB8AC3E}">
        <p14:creationId xmlns:p14="http://schemas.microsoft.com/office/powerpoint/2010/main" val="347337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569583-A79B-4152-AF15-C2033275858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Next Steps</a:t>
            </a:r>
          </a:p>
        </p:txBody>
      </p:sp>
      <p:sp>
        <p:nvSpPr>
          <p:cNvPr id="3" name="Content Placeholder 2">
            <a:extLst>
              <a:ext uri="{FF2B5EF4-FFF2-40B4-BE49-F238E27FC236}">
                <a16:creationId xmlns:a16="http://schemas.microsoft.com/office/drawing/2014/main" id="{8C07300A-2E1C-43C1-9745-273FDBF521B0}"/>
              </a:ext>
            </a:extLst>
          </p:cNvPr>
          <p:cNvSpPr>
            <a:spLocks noGrp="1"/>
          </p:cNvSpPr>
          <p:nvPr>
            <p:ph idx="1"/>
          </p:nvPr>
        </p:nvSpPr>
        <p:spPr>
          <a:xfrm>
            <a:off x="3660527" y="581414"/>
            <a:ext cx="7400195" cy="3860052"/>
          </a:xfrm>
        </p:spPr>
        <p:txBody>
          <a:bodyPr>
            <a:noAutofit/>
          </a:bodyPr>
          <a:lstStyle/>
          <a:p>
            <a:r>
              <a:rPr lang="en-US" sz="1800" b="1" dirty="0"/>
              <a:t>Update residents' information in the new system</a:t>
            </a:r>
          </a:p>
          <a:p>
            <a:pPr lvl="1"/>
            <a:r>
              <a:rPr lang="en-US" sz="1400" dirty="0"/>
              <a:t>Assure 4 digits access codes for each owner</a:t>
            </a:r>
          </a:p>
          <a:p>
            <a:pPr lvl="1"/>
            <a:r>
              <a:rPr lang="en-US" sz="1400" dirty="0"/>
              <a:t>Provide 3 digit directory codes for each owner</a:t>
            </a:r>
          </a:p>
          <a:p>
            <a:pPr lvl="1"/>
            <a:r>
              <a:rPr lang="en-US" sz="1400" dirty="0"/>
              <a:t>Update owner phone numbers</a:t>
            </a:r>
          </a:p>
          <a:p>
            <a:r>
              <a:rPr lang="en-US" sz="1800" b="1" dirty="0"/>
              <a:t>Roll out of RFID stickers </a:t>
            </a:r>
          </a:p>
          <a:p>
            <a:pPr lvl="1"/>
            <a:r>
              <a:rPr lang="en-US" sz="1400" dirty="0"/>
              <a:t>1 Sticker for each vehicle, mount to the upper right side area of the windshield, out of the path of the wipers and away from the metal trim of the windshield.  </a:t>
            </a:r>
          </a:p>
          <a:p>
            <a:pPr lvl="1"/>
            <a:r>
              <a:rPr lang="en-US" sz="1400" dirty="0"/>
              <a:t>RFID stickers can be picked up via Kevin </a:t>
            </a:r>
            <a:r>
              <a:rPr lang="en-US" sz="1400" dirty="0" err="1"/>
              <a:t>Wilband</a:t>
            </a:r>
            <a:r>
              <a:rPr lang="en-US" sz="1400" dirty="0"/>
              <a:t> </a:t>
            </a:r>
          </a:p>
          <a:p>
            <a:pPr lvl="2"/>
            <a:r>
              <a:rPr lang="en-US" sz="1600" dirty="0">
                <a:hlinkClick r:id="rId2"/>
              </a:rPr>
              <a:t>Kwilband@yahoo.ca</a:t>
            </a:r>
            <a:r>
              <a:rPr lang="en-US" sz="1600" dirty="0"/>
              <a:t> / #319-561-0254</a:t>
            </a:r>
            <a:endParaRPr lang="en-US" sz="1400" dirty="0"/>
          </a:p>
          <a:p>
            <a:r>
              <a:rPr lang="en-US" sz="1800" b="1" dirty="0"/>
              <a:t>Tweak as needed, </a:t>
            </a:r>
            <a:r>
              <a:rPr lang="en-US" sz="1800" dirty="0"/>
              <a:t>as in any new system, we learn from use and will tweak as needed along the way.  </a:t>
            </a:r>
          </a:p>
          <a:p>
            <a:r>
              <a:rPr lang="en-US" sz="1800" dirty="0"/>
              <a:t>Addition of new codes for temporary needs, vendors and others needs.</a:t>
            </a:r>
          </a:p>
          <a:p>
            <a:r>
              <a:rPr lang="en-US" sz="1800" dirty="0"/>
              <a:t>Elimination of generic codes</a:t>
            </a:r>
          </a:p>
          <a:p>
            <a:r>
              <a:rPr lang="en-US" sz="1800" dirty="0"/>
              <a:t>Patience as we activate the gate, remember this is being worked on my volunteers at have day jobs &amp; families</a:t>
            </a:r>
          </a:p>
          <a:p>
            <a:endParaRPr lang="en-US" sz="1800" dirty="0"/>
          </a:p>
          <a:p>
            <a:endParaRPr lang="en-US" sz="1800" dirty="0"/>
          </a:p>
          <a:p>
            <a:pPr marL="0" indent="0">
              <a:buNone/>
            </a:pPr>
            <a:endParaRPr lang="en-US" sz="1800" dirty="0"/>
          </a:p>
          <a:p>
            <a:pPr marL="0" indent="0">
              <a:buNone/>
            </a:pPr>
            <a:endParaRPr lang="en-US" sz="2000" dirty="0"/>
          </a:p>
          <a:p>
            <a:pPr marL="914400" lvl="2" indent="0">
              <a:buNone/>
            </a:pPr>
            <a:endParaRPr lang="en-US" dirty="0"/>
          </a:p>
          <a:p>
            <a:pPr marL="457200" lvl="1" indent="0">
              <a:buNone/>
            </a:pPr>
            <a:r>
              <a:rPr lang="en-US" sz="2000" dirty="0"/>
              <a:t> </a:t>
            </a:r>
          </a:p>
        </p:txBody>
      </p:sp>
      <p:pic>
        <p:nvPicPr>
          <p:cNvPr id="6" name="Picture 5">
            <a:extLst>
              <a:ext uri="{FF2B5EF4-FFF2-40B4-BE49-F238E27FC236}">
                <a16:creationId xmlns:a16="http://schemas.microsoft.com/office/drawing/2014/main" id="{789DB189-B256-4FFC-90BF-34E40250E089}"/>
              </a:ext>
            </a:extLst>
          </p:cNvPr>
          <p:cNvPicPr>
            <a:picLocks noChangeAspect="1"/>
          </p:cNvPicPr>
          <p:nvPr/>
        </p:nvPicPr>
        <p:blipFill>
          <a:blip r:embed="rId3"/>
          <a:stretch>
            <a:fillRect/>
          </a:stretch>
        </p:blipFill>
        <p:spPr>
          <a:xfrm>
            <a:off x="9680332" y="4863612"/>
            <a:ext cx="2232299" cy="1770174"/>
          </a:xfrm>
          <a:prstGeom prst="rect">
            <a:avLst/>
          </a:prstGeom>
        </p:spPr>
      </p:pic>
    </p:spTree>
    <p:extLst>
      <p:ext uri="{BB962C8B-B14F-4D97-AF65-F5344CB8AC3E}">
        <p14:creationId xmlns:p14="http://schemas.microsoft.com/office/powerpoint/2010/main" val="415317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1095</Words>
  <Application>Microsoft Office PowerPoint</Application>
  <PresentationFormat>Widescreen</PresentationFormat>
  <Paragraphs>119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Innerarity Island Gate System</vt:lpstr>
      <vt:lpstr>Gate Info  &amp; Updates</vt:lpstr>
      <vt:lpstr>What has changed?</vt:lpstr>
      <vt:lpstr>What has changed?</vt:lpstr>
      <vt:lpstr>What has changed?</vt:lpstr>
      <vt:lpstr>What has changed?</vt:lpstr>
      <vt:lpstr>What has changed?</vt:lpstr>
      <vt:lpstr>How to get in &amp; out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Innerarity Island Gate System</dc:title>
  <dc:creator>Dennis Geary</dc:creator>
  <cp:lastModifiedBy>Dennis Geary</cp:lastModifiedBy>
  <cp:revision>26</cp:revision>
  <dcterms:created xsi:type="dcterms:W3CDTF">2018-12-02T21:20:06Z</dcterms:created>
  <dcterms:modified xsi:type="dcterms:W3CDTF">2018-12-03T19:28:22Z</dcterms:modified>
</cp:coreProperties>
</file>